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6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Ristanovic" initials="JR" lastIdx="1" clrIdx="0">
    <p:extLst>
      <p:ext uri="{19B8F6BF-5375-455C-9EA6-DF929625EA0E}">
        <p15:presenceInfo xmlns:p15="http://schemas.microsoft.com/office/powerpoint/2012/main" userId="79b6412663e5ea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A5A"/>
    <a:srgbClr val="65B5A0"/>
    <a:srgbClr val="D83773"/>
    <a:srgbClr val="E99730"/>
    <a:srgbClr val="3083C5"/>
    <a:srgbClr val="161730"/>
    <a:srgbClr val="55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0" autoAdjust="0"/>
    <p:restoredTop sz="94377"/>
  </p:normalViewPr>
  <p:slideViewPr>
    <p:cSldViewPr snapToGrid="0" snapToObjects="1">
      <p:cViewPr varScale="1">
        <p:scale>
          <a:sx n="77" d="100"/>
          <a:sy n="77" d="100"/>
        </p:scale>
        <p:origin x="12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0541C-B70B-6F73-45AE-675E8106E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23B48-5FCA-B3CC-F372-945026B5B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5BA0-69E5-4C9F-A640-AF4A2636599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CB911-66C0-1F10-0237-24482D256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3092-E423-1D12-3668-162C94DF1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AE9-B250-43E8-B06D-7C0A40C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1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55EA-61CB-42B1-B715-7DBFEBB7586D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E97C-6286-441D-B018-6E2A376F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82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0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14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65308-FD3E-E9EF-B892-73D6262EC1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824AD-CBB8-36B9-90B4-45A2D72C7151}"/>
              </a:ext>
            </a:extLst>
          </p:cNvPr>
          <p:cNvSpPr/>
          <p:nvPr userDrawn="1"/>
        </p:nvSpPr>
        <p:spPr>
          <a:xfrm>
            <a:off x="-24000" y="-69547"/>
            <a:ext cx="12240000" cy="5541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ACEB6-EAE6-8D37-1C7F-75765FE6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214" t="-1527" r="38065" b="-1494"/>
          <a:stretch/>
        </p:blipFill>
        <p:spPr>
          <a:xfrm rot="16200000">
            <a:off x="6898215" y="538886"/>
            <a:ext cx="5549648" cy="4332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20C-1A35-D625-8D30-989EDCC68F16}"/>
              </a:ext>
            </a:extLst>
          </p:cNvPr>
          <p:cNvSpPr/>
          <p:nvPr userDrawn="1"/>
        </p:nvSpPr>
        <p:spPr>
          <a:xfrm>
            <a:off x="838200" y="4084846"/>
            <a:ext cx="2199968" cy="584775"/>
          </a:xfrm>
          <a:prstGeom prst="rect">
            <a:avLst/>
          </a:prstGeom>
          <a:solidFill>
            <a:srgbClr val="55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66560-71C4-1696-2436-85BCB0261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906587"/>
            <a:ext cx="2835442" cy="52792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309FB6-9CFA-9784-9B30-ED952792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4E1A2BA-1F18-7C1A-D697-E8DFEDE08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Subheading style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7AB0870-24A1-9129-746F-B2BF9CD3B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220" y="4192567"/>
            <a:ext cx="198592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00/00/0000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7884F-6275-1A9A-6912-D0DDAFF12D1E}"/>
              </a:ext>
            </a:extLst>
          </p:cNvPr>
          <p:cNvSpPr txBox="1"/>
          <p:nvPr userDrawn="1"/>
        </p:nvSpPr>
        <p:spPr>
          <a:xfrm>
            <a:off x="750319" y="5618212"/>
            <a:ext cx="118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23998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5AEA-796E-DC0C-CBDD-6A25485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CDAF9F-94F2-2807-7B93-A2CA44C19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3EC93-4624-5A89-12BD-9393E091A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C36C-93F5-04E4-EC70-6D5B85167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DA9E2-2D8F-951D-57B6-0C9D6BD2C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9F1A2-28D3-5AD1-1CC7-353A94B3F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8DA0944-8096-5DD1-716F-02961214D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51F32-5824-A80D-E1E6-E7DA1598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DA7EF-9527-A93E-7CAF-C9EA895900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3923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9791A-2568-F0F9-6D60-F7264110D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"/>
          <a:stretch/>
        </p:blipFill>
        <p:spPr>
          <a:xfrm>
            <a:off x="-99609" y="-82062"/>
            <a:ext cx="12315055" cy="7022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D3D1-88B4-A67E-7BD5-B654EE5C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94"/>
          <a:stretch/>
        </p:blipFill>
        <p:spPr>
          <a:xfrm>
            <a:off x="-99610" y="-82062"/>
            <a:ext cx="12316561" cy="7022124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593205-0838-A518-A4EC-DC49AAFE1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2" y="4391827"/>
            <a:ext cx="80109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HEADING STYLE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0833B78-4234-9140-BF2E-2EE5AB6104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5223791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subheading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FE28D-BD26-B798-3394-77F599635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3AA58-ED19-A191-8F15-FBD2BFE4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3E3F2-002A-E594-2AFD-FD3A34E6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7B4DED6-D3E4-6D3D-8C26-D28D0AD07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41AB22-3BC2-DDA5-9333-9075257E9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94338"/>
            <a:ext cx="105156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56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57824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END SLIDE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Additional content or 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prof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60408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638037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TRAINER PROFILES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639" y="2090645"/>
            <a:ext cx="494907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309B033-68E5-6B01-7F94-8E682E7CB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092" y="3032436"/>
            <a:ext cx="6255623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9B7-1D5F-D645-687E-F8EC7040B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5" y="1630117"/>
            <a:ext cx="1227929" cy="12003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42D08-F0F2-2263-B519-B0A7195E03E1}"/>
              </a:ext>
            </a:extLst>
          </p:cNvPr>
          <p:cNvSpPr txBox="1"/>
          <p:nvPr/>
        </p:nvSpPr>
        <p:spPr>
          <a:xfrm>
            <a:off x="725214" y="1397876"/>
            <a:ext cx="6053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3200" b="1" i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АКТИВНОСТИ ПО ИМЕНОВАЊУ</a:t>
            </a:r>
          </a:p>
          <a:p>
            <a:pPr algn="l"/>
            <a:r>
              <a:rPr lang="sr-Cyrl-RS" sz="3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СТЕЧАЈНОГ УПРАВНИКА</a:t>
            </a:r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r-Cyrl-RS" sz="32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r>
              <a:rPr lang="sr-Cyrl-RS" sz="3200" b="1" dirty="0">
                <a:solidFill>
                  <a:schemeClr val="bg1"/>
                </a:solidFill>
                <a:ea typeface="Verdana" panose="020B0604030504040204" pitchFamily="34" charset="0"/>
              </a:rPr>
              <a:t>ПРИОРИТЕТИ ПРВОГ ДАНА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6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C7C4-5219-7F5C-34EB-29B49ADA5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Радње након посете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63A6F-22DC-76DF-85FA-BFAA69CAA77D}"/>
              </a:ext>
            </a:extLst>
          </p:cNvPr>
          <p:cNvSpPr txBox="1"/>
          <p:nvPr/>
        </p:nvSpPr>
        <p:spPr>
          <a:xfrm>
            <a:off x="605531" y="1617488"/>
            <a:ext cx="111884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Дајте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информације у вези са пријавом потраживања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запосленима за неисплаћене зараде и доприносе као и о другим проблемима запослених;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Обезбедите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ИТ системи буду безбедни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функционални (и да су све спољне стране одговорне за одржавање и складиштење података обавештене);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Проверите да ли компанија има </a:t>
            </a: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уговорено </a:t>
            </a:r>
            <a:r>
              <a:rPr lang="sr-Cyrl-R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осигурање</a:t>
            </a: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просторија односно имовине.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8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C7C4-5219-7F5C-34EB-29B49ADA5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pPr algn="ctr"/>
            <a:r>
              <a:rPr lang="ru-RU" sz="3200" dirty="0">
                <a:latin typeface="+mn-lt"/>
              </a:rPr>
              <a:t>Нацрт контролне листе информација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63A6F-22DC-76DF-85FA-BFAA69CAA77D}"/>
              </a:ext>
            </a:extLst>
          </p:cNvPr>
          <p:cNvSpPr txBox="1"/>
          <p:nvPr/>
        </p:nvSpPr>
        <p:spPr>
          <a:xfrm>
            <a:off x="605531" y="1617488"/>
            <a:ext cx="85708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	отворени нови рачуни стечајног дужника;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	пореске пријаве;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	банкарски изводи;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d.	регистри имовине;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e.	финансијски закуп постројења и машина или возила;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f.	некретнине/закупи имовине/власнички акти;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g.	власничка документа за било које моторно возило;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h.	појединости о трговачким уређајима, алатима и опреми;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i.	фактуре добављача за испоруке залиха;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j.	списак поверилаца и износе дуговања;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k.	међукомпанијски кредити и биланси;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l.	уговори корисника;</a:t>
            </a:r>
          </a:p>
        </p:txBody>
      </p:sp>
      <p:pic>
        <p:nvPicPr>
          <p:cNvPr id="1026" name="Picture 2" descr="Kako organizovati ljude za efikasan rad u preduzećima (Ček lista) - Obuke i  kursevi">
            <a:extLst>
              <a:ext uri="{FF2B5EF4-FFF2-40B4-BE49-F238E27FC236}">
                <a16:creationId xmlns:a16="http://schemas.microsoft.com/office/drawing/2014/main" id="{849751C0-098F-1A7E-737F-F00EB6B7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28" y="1187991"/>
            <a:ext cx="3990975" cy="189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C7C4-5219-7F5C-34EB-29B49ADA5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pPr algn="ctr"/>
            <a:r>
              <a:rPr lang="ru-RU" sz="3200" dirty="0">
                <a:latin typeface="+mn-lt"/>
              </a:rPr>
              <a:t>Нацрт контролне листе информација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63A6F-22DC-76DF-85FA-BFAA69CAA77D}"/>
              </a:ext>
            </a:extLst>
          </p:cNvPr>
          <p:cNvSpPr txBox="1"/>
          <p:nvPr/>
        </p:nvSpPr>
        <p:spPr>
          <a:xfrm>
            <a:off x="605531" y="1617488"/>
            <a:ext cx="112427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m.	књиге дужника/фактуре издате купцима о пруженим услугама/робама;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	евиденције о осигурању, јер оне могу навести осигурану имовину;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o.	берзанске књиге;</a:t>
            </a:r>
          </a:p>
          <a:p>
            <a:pPr marL="342900" indent="-342900" algn="just">
              <a:buAutoNum type="alphaLcPeriod" startAt="16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појединости о просторијама или складиштима изнајмљених за складиштење залиха; 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q.	појединости о датом обезбеђењу (нпр. хипотеке) или имовини која је дата као обезбеђење зајма;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r.	детаљи о адвокатима које је компанија ангажовала – било које правне радње које су у току за повраћај новца/потраживања против трећих страна/новца који се налази на есцров рачунима;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s.	сертификати о акцијама;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t.	инвестиције;</a:t>
            </a:r>
          </a:p>
        </p:txBody>
      </p:sp>
    </p:spTree>
    <p:extLst>
      <p:ext uri="{BB962C8B-B14F-4D97-AF65-F5344CB8AC3E}">
        <p14:creationId xmlns:p14="http://schemas.microsoft.com/office/powerpoint/2010/main" val="194649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C7C4-5219-7F5C-34EB-29B49ADA5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pPr algn="ctr"/>
            <a:r>
              <a:rPr lang="ru-RU" sz="3200" dirty="0">
                <a:latin typeface="+mn-lt"/>
              </a:rPr>
              <a:t>Нацрт контролне листе информација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63A6F-22DC-76DF-85FA-BFAA69CAA77D}"/>
              </a:ext>
            </a:extLst>
          </p:cNvPr>
          <p:cNvSpPr txBox="1"/>
          <p:nvPr/>
        </p:nvSpPr>
        <p:spPr>
          <a:xfrm>
            <a:off x="605531" y="1617488"/>
            <a:ext cx="112427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u.	детаљи о зајмовима и авансима датим директорима / трећим лицима; добити детаље о свим формалним уговорима о зајму, да ли се камата плаћа и услове отплате како би се тражио повраћај. Проверите да ли су кредити дати директорима законити и да ли су прописно одобрени. 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v.	било какве повраћаје средстава од добављача или извршене преплате; и</a:t>
            </a:r>
          </a:p>
          <a:p>
            <a:pPr algn="just"/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w.	доспели повраћаји пореза (пример ПДВ).</a:t>
            </a:r>
          </a:p>
        </p:txBody>
      </p:sp>
    </p:spTree>
    <p:extLst>
      <p:ext uri="{BB962C8B-B14F-4D97-AF65-F5344CB8AC3E}">
        <p14:creationId xmlns:p14="http://schemas.microsoft.com/office/powerpoint/2010/main" val="166424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3719-EA96-83CB-8222-CD153AB08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521" y="933323"/>
            <a:ext cx="6891050" cy="414780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sr-Cyrl-RS" sz="6000" b="1" dirty="0">
                <a:latin typeface="+mn-lt"/>
              </a:rPr>
              <a:t>ХВАЛА НА ПАЖЊИ</a:t>
            </a:r>
            <a:endParaRPr lang="en-US" sz="6000" b="1" dirty="0">
              <a:latin typeface="+mn-lt"/>
            </a:endParaRP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C7C4-5219-7F5C-34EB-29B49ADA5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344642"/>
            <a:ext cx="10515599" cy="978729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Управљање заинтересованим странама и успостављање контроле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85B3A-D5AC-6DEE-3653-767A15E40357}"/>
              </a:ext>
            </a:extLst>
          </p:cNvPr>
          <p:cNvSpPr txBox="1"/>
          <p:nvPr/>
        </p:nvSpPr>
        <p:spPr>
          <a:xfrm>
            <a:off x="327806" y="1798426"/>
            <a:ext cx="1162840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 као орган стечајног поступка </a:t>
            </a:r>
            <a:r>
              <a:rPr lang="sr-Cyrl-RS" sz="24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наступа у тренутку кризе</a:t>
            </a:r>
            <a:r>
              <a:rPr lang="sr-Cyrl-R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где су уобичајени системи управљања поремећени и друштво се суочава са бројним хитним проблемима. 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CBE11-8C76-C4D5-9D88-294F7F024E20}"/>
              </a:ext>
            </a:extLst>
          </p:cNvPr>
          <p:cNvSpPr txBox="1"/>
          <p:nvPr/>
        </p:nvSpPr>
        <p:spPr>
          <a:xfrm>
            <a:off x="327806" y="3321898"/>
            <a:ext cx="11628405" cy="205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Прво присуство </a:t>
            </a:r>
            <a:r>
              <a:rPr lang="sr-Cyrl-R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стечајног управника и његовог тима у просторијама друштва ће дати тон остатку администрације стечаја. Без обзира на надлежност, први дан сваког именовања за стечај </a:t>
            </a:r>
            <a:r>
              <a:rPr lang="sr-Cyrl-RS" sz="2400" u="sng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(први дан) је кључан</a:t>
            </a:r>
            <a:r>
              <a:rPr lang="sr-Cyrl-R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успостављање комуникације са менаџментом, добављачима и запосленима и тражење њихове сарадње где је то могуће.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5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C7C4-5219-7F5C-34EB-29B49ADA5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344642"/>
            <a:ext cx="10515599" cy="978729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Управљање заинтересованим странама и успостављање контроле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85B3A-D5AC-6DEE-3653-767A15E40357}"/>
              </a:ext>
            </a:extLst>
          </p:cNvPr>
          <p:cNvSpPr txBox="1"/>
          <p:nvPr/>
        </p:nvSpPr>
        <p:spPr>
          <a:xfrm>
            <a:off x="327806" y="1798426"/>
            <a:ext cx="11628407" cy="2443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 суштинског је значаја </a:t>
            </a:r>
            <a:r>
              <a:rPr lang="sr-Cyrl-RS" sz="24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 се саопшти шта значи стечајни поступак</a:t>
            </a:r>
            <a:r>
              <a:rPr lang="sr-Cyrl-R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да су законска овлашћења сада прешла са претходних директора на стечајног управника (став 1. члана 74. Закона о стечају - </a:t>
            </a:r>
            <a:r>
              <a:rPr lang="sr-Cyrl-RS" sz="2400" i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даном отварања стечајног поступка престају заступничка и управљачка права директора, заступника и пуномоћника, као и органа управљања и надзорних органа стечајног дужника и та права прелазе на стечајног управника</a:t>
            </a:r>
            <a:r>
              <a:rPr lang="sr-Cyrl-R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CBE11-8C76-C4D5-9D88-294F7F024E20}"/>
              </a:ext>
            </a:extLst>
          </p:cNvPr>
          <p:cNvSpPr txBox="1"/>
          <p:nvPr/>
        </p:nvSpPr>
        <p:spPr>
          <a:xfrm>
            <a:off x="327806" y="4463276"/>
            <a:ext cx="11628405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Како би стекао поверење, потребно је да стечајни управник </a:t>
            </a:r>
            <a:r>
              <a:rPr lang="sr-Cyrl-RS" sz="2400" u="sng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третира све стране са поштовањем</a:t>
            </a:r>
            <a:r>
              <a:rPr lang="sr-Cyrl-R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пружа јасне информације заинтересованим странама.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8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C7C4-5219-7F5C-34EB-29B49ADA5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Припрема стечајног управника пред улазак у посед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63A6F-22DC-76DF-85FA-BFAA69CAA77D}"/>
              </a:ext>
            </a:extLst>
          </p:cNvPr>
          <p:cNvSpPr txBox="1"/>
          <p:nvPr/>
        </p:nvSpPr>
        <p:spPr>
          <a:xfrm>
            <a:off x="501770" y="1416449"/>
            <a:ext cx="1118846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Распоређује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улоге и задатке особљу 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своје канцеларије;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Припрема сва потребна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обавештења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припрема записнике (о уласку у посед);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Уколико је неопходно,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ангажује за потребе процене вредности покретне и непокретне имовине стручно лице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уз сагласност стечајног судије;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Организује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обезбеђење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ако сматра да је неопходно</a:t>
            </a:r>
            <a:r>
              <a:rPr lang="sr-Cyrl-RS" sz="2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Тражи да се </a:t>
            </a:r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упозна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са власницима, директорима или менаџментом предузећа пре приступа просторијама дужника (ради се о прелиминарним радњама како би стечајни управник на основу разговора стекао утисак о стечају, а како би овлашћена лица већ почела припрему докумената за примопредају);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2052" name="Picture 4" descr="Planning stock illustration. Illustration of plan, help - 28192287">
            <a:extLst>
              <a:ext uri="{FF2B5EF4-FFF2-40B4-BE49-F238E27FC236}">
                <a16:creationId xmlns:a16="http://schemas.microsoft.com/office/drawing/2014/main" id="{78E050A2-E65F-9F65-9A7B-4930318B1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55" y="901840"/>
            <a:ext cx="2362200" cy="11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6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C7C4-5219-7F5C-34EB-29B49ADA5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pPr algn="ctr"/>
            <a:r>
              <a:rPr lang="ru-RU" sz="3200" dirty="0">
                <a:latin typeface="+mn-lt"/>
              </a:rPr>
              <a:t>Радње приликом посете просторијама стечајног дужника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63A6F-22DC-76DF-85FA-BFAA69CAA77D}"/>
              </a:ext>
            </a:extLst>
          </p:cNvPr>
          <p:cNvSpPr txBox="1"/>
          <p:nvPr/>
        </p:nvSpPr>
        <p:spPr>
          <a:xfrm>
            <a:off x="501770" y="1416449"/>
            <a:ext cx="111884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Пронађите собу/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канцеларију у којој тим може да ради поверљиво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са приступом ИТ-у, телефонима итд;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Постарајте се да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кључне информације буду доступне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видљиве свим члановима тима, што ће омогућити лакшу координацију и спречавање преклапања активности, губитак времена и смањити могућност за грешке;</a:t>
            </a:r>
          </a:p>
          <a:p>
            <a:pPr marL="342900" indent="-342900" algn="just">
              <a:buFontTx/>
              <a:buChar char="-"/>
            </a:pP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Преузмите све релевантне информације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 стечајном дужнику и оне које су у електронском облику безбедно ускладиштите ван домашаја запослених стечајног дужника;</a:t>
            </a:r>
          </a:p>
          <a:p>
            <a:pPr marL="342900" indent="-342900" algn="just">
              <a:buFontTx/>
              <a:buChar char="-"/>
            </a:pP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Тражите сарадњу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са директором(има) и другим руководиоцима, ако постоје;</a:t>
            </a:r>
          </a:p>
        </p:txBody>
      </p:sp>
    </p:spTree>
    <p:extLst>
      <p:ext uri="{BB962C8B-B14F-4D97-AF65-F5344CB8AC3E}">
        <p14:creationId xmlns:p14="http://schemas.microsoft.com/office/powerpoint/2010/main" val="17619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C7C4-5219-7F5C-34EB-29B49ADA5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pPr algn="ctr"/>
            <a:r>
              <a:rPr lang="ru-RU" sz="3200" dirty="0">
                <a:latin typeface="+mn-lt"/>
              </a:rPr>
              <a:t>Радње приликом посете просторијама стечајног дужника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63A6F-22DC-76DF-85FA-BFAA69CAA77D}"/>
              </a:ext>
            </a:extLst>
          </p:cNvPr>
          <p:cNvSpPr txBox="1"/>
          <p:nvPr/>
        </p:nvSpPr>
        <p:spPr>
          <a:xfrm>
            <a:off x="501769" y="1027343"/>
            <a:ext cx="111884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Пробајте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 добијете информације 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кључним члановима особља и њихове улоге, хитне ствари које треба обавити (кварљива роба), детаље о свим поступцима и правним активностима које су у току (повраћај имовине, примљене притужбе или управне инспекције,  итд), детаљима банковног рачуна и приближном стању готовине, све локације на којима стечајни дужник односно његови запослени раде или које су део имовине стечајног дужника (укључујући објекте за складиштење, као и евентуално постојеће објекте у којима се складишти архива стечајног дужника или други пословни подаци било у папирном било у електронском облику), кључним купцима код којих су радови у току/неиспоручена а плаћена роба/незавршени уговори,  евентуално постојећи ризицима по здравље и безбедност којима је потребна хитна пажња;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Потврдите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статус просторија стечајног дужника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власништво или изнајмљено; било која хипотека; за објекте у закупу (у обе улоге) утврдити позиције закуподавца и закупца и посебно евентуално неплаћене закупнине.</a:t>
            </a:r>
          </a:p>
        </p:txBody>
      </p:sp>
    </p:spTree>
    <p:extLst>
      <p:ext uri="{BB962C8B-B14F-4D97-AF65-F5344CB8AC3E}">
        <p14:creationId xmlns:p14="http://schemas.microsoft.com/office/powerpoint/2010/main" val="69363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C7C4-5219-7F5C-34EB-29B49ADA5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Интервју кључног особља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63A6F-22DC-76DF-85FA-BFAA69CAA77D}"/>
              </a:ext>
            </a:extLst>
          </p:cNvPr>
          <p:cNvSpPr txBox="1"/>
          <p:nvPr/>
        </p:nvSpPr>
        <p:spPr>
          <a:xfrm>
            <a:off x="605531" y="2032535"/>
            <a:ext cx="111884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Добити списак тренутних поверилаца и неплаћених добављача, адресе и износе дуговања;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Добити информације о радовима у току који још нису фактурисани;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Испитати регистар постројења и опреме;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Детаљи о извршеним поруџбинама/још нису фактурисани, стандардни уговори са купцима;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Детаљи о новим поруџбинама / радовима који нису започети;</a:t>
            </a:r>
          </a:p>
        </p:txBody>
      </p:sp>
      <p:pic>
        <p:nvPicPr>
          <p:cNvPr id="3074" name="Picture 2" descr="How to Interview &amp; Common Interview Questions - Ignite Education">
            <a:extLst>
              <a:ext uri="{FF2B5EF4-FFF2-40B4-BE49-F238E27FC236}">
                <a16:creationId xmlns:a16="http://schemas.microsoft.com/office/drawing/2014/main" id="{D5B0C8DC-22DD-4214-A9FE-F34923F2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85" y="36630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C7C4-5219-7F5C-34EB-29B49ADA5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Интервју кључног особља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63A6F-22DC-76DF-85FA-BFAA69CAA77D}"/>
              </a:ext>
            </a:extLst>
          </p:cNvPr>
          <p:cNvSpPr txBox="1"/>
          <p:nvPr/>
        </p:nvSpPr>
        <p:spPr>
          <a:xfrm>
            <a:off x="605531" y="1617488"/>
            <a:ext cx="111884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Инвентар залиха/постројења и опреме/возила;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Списак запослених;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Износи дуговања/плате;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Уговори о раду;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Власничке исправе за пословну имовину и имовину;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Детаљи о свим правним радњама у току.</a:t>
            </a:r>
          </a:p>
        </p:txBody>
      </p:sp>
    </p:spTree>
    <p:extLst>
      <p:ext uri="{BB962C8B-B14F-4D97-AF65-F5344CB8AC3E}">
        <p14:creationId xmlns:p14="http://schemas.microsoft.com/office/powerpoint/2010/main" val="365238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C7C4-5219-7F5C-34EB-29B49ADA5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6308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Радње након посете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63A6F-22DC-76DF-85FA-BFAA69CAA77D}"/>
              </a:ext>
            </a:extLst>
          </p:cNvPr>
          <p:cNvSpPr txBox="1"/>
          <p:nvPr/>
        </p:nvSpPr>
        <p:spPr>
          <a:xfrm>
            <a:off x="605531" y="1617488"/>
            <a:ext cx="111884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Обавестити банке у којима се воде рачуни о последицама стечаја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блокира рачуне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Отворити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 рачун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пренети евентуална блокирана средства на нови рачун;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Уверите се да алармни системи функционишу/активирани/променити кодове ако је могуће;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Организујте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обраћање запосленима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компанији на свим локацијама; информисати запослене о последицама стечаја;</a:t>
            </a:r>
          </a:p>
        </p:txBody>
      </p:sp>
    </p:spTree>
    <p:extLst>
      <p:ext uri="{BB962C8B-B14F-4D97-AF65-F5344CB8AC3E}">
        <p14:creationId xmlns:p14="http://schemas.microsoft.com/office/powerpoint/2010/main" val="72078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i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9c87da95-7b2f-439f-bfd9-321fc51f6870" value=""/>
  <element uid="214105f6-acd4-485a-afa0-a0b988f7534c" value=""/>
</sisl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C1F2D5D412145895B372EE30D1476" ma:contentTypeVersion="19" ma:contentTypeDescription="Create a new document." ma:contentTypeScope="" ma:versionID="e89829103baa412ae9f324af6006d608">
  <xsd:schema xmlns:xsd="http://www.w3.org/2001/XMLSchema" xmlns:xs="http://www.w3.org/2001/XMLSchema" xmlns:p="http://schemas.microsoft.com/office/2006/metadata/properties" xmlns:ns2="14a4c7eb-f6e3-410b-8bc7-bcbd463cc259" xmlns:ns3="198f3a57-6bf6-4746-a3af-d88405e89332" xmlns:ns4="ac0f2cb4-908e-41c7-976c-eb68511c53aa" targetNamespace="http://schemas.microsoft.com/office/2006/metadata/properties" ma:root="true" ma:fieldsID="f08d93ae56413a116e480bc309378151" ns2:_="" ns3:_="" ns4:_="">
    <xsd:import namespace="14a4c7eb-f6e3-410b-8bc7-bcbd463cc259"/>
    <xsd:import namespace="198f3a57-6bf6-4746-a3af-d88405e89332"/>
    <xsd:import namespace="ac0f2cb4-908e-41c7-976c-eb68511c5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4c7eb-f6e3-410b-8bc7-bcbd463cc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f3a57-6bf6-4746-a3af-d88405e893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c54ef55-94a5-4245-9539-9503d4867bcb}" ma:internalName="TaxCatchAll" ma:showField="CatchAllData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2EE918-158E-4678-A0B0-D0B232BD657C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6573947A-ED7A-4E9D-BECB-624B28CEDA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4A5BC1-49AF-4858-8C54-764600332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4c7eb-f6e3-410b-8bc7-bcbd463cc259"/>
    <ds:schemaRef ds:uri="198f3a57-6bf6-4746-a3af-d88405e89332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72f4752-6874-4876-bad5-e6d61f991171}" enabled="0" method="" siteId="{172f4752-6874-4876-bad5-e6d61f9911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8666</TotalTime>
  <Words>1076</Words>
  <Application>Microsoft Office PowerPoint</Application>
  <PresentationFormat>Widescreen</PresentationFormat>
  <Paragraphs>102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Zoller</dc:creator>
  <cp:keywords>[EBRD/NON-BANK USE]</cp:keywords>
  <cp:lastModifiedBy>Jelena Ristanovic</cp:lastModifiedBy>
  <cp:revision>50</cp:revision>
  <dcterms:created xsi:type="dcterms:W3CDTF">2024-02-02T09:43:20Z</dcterms:created>
  <dcterms:modified xsi:type="dcterms:W3CDTF">2024-03-13T13:44:16Z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c03253d6-50a2-4244-815d-9f35d6df21b5</vt:lpwstr>
  </property>
  <property fmtid="{D5CDD505-2E9C-101B-9397-08002B2CF9AE}" pid="3" name="bjClsUserRVM">
    <vt:lpwstr>[]</vt:lpwstr>
  </property>
  <property fmtid="{D5CDD505-2E9C-101B-9397-08002B2CF9AE}" pid="4" name="bjSaver">
    <vt:lpwstr>4ON0lCknkJIuQWwEtxfwDkdhYN+H0380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6" name="bjDocumentLabelXML-0">
    <vt:lpwstr>ames.com/2008/01/sie/internal/label"&gt;&lt;element uid="9c87da95-7b2f-439f-bfd9-321fc51f6870" value="" /&gt;&lt;element uid="214105f6-acd4-485a-afa0-a0b988f7534c" value="" /&gt;&lt;/sisl&gt;</vt:lpwstr>
  </property>
  <property fmtid="{D5CDD505-2E9C-101B-9397-08002B2CF9AE}" pid="7" name="bjDocumentSecurityLabel">
    <vt:lpwstr>NON-BANK USE</vt:lpwstr>
  </property>
</Properties>
</file>